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9268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1573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06613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62691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64077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86328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1606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50655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11788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79987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70253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ED0CC-082F-4160-86E5-0D6041F12778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55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239CDB-13D2-4829-A75B-3AEEC6BEAC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74" t="9091" r="10729"/>
          <a:stretch/>
        </p:blipFill>
        <p:spPr>
          <a:xfrm>
            <a:off x="4269854" y="-1"/>
            <a:ext cx="7922146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7A9C18A-C166-43E0-86FC-BB1DBCFE1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74928" y="0"/>
            <a:ext cx="4088190" cy="882528"/>
          </a:xfrm>
        </p:spPr>
        <p:txBody>
          <a:bodyPr>
            <a:normAutofit/>
          </a:bodyPr>
          <a:lstStyle/>
          <a:p>
            <a:r>
              <a:rPr lang="nl-NL" sz="4800" dirty="0"/>
              <a:t>Hitte en hoos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6F3B960-DF31-494F-A912-86948922D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7335" y="4050831"/>
            <a:ext cx="4079721" cy="1096901"/>
          </a:xfrm>
        </p:spPr>
        <p:txBody>
          <a:bodyPr>
            <a:normAutofit/>
          </a:bodyPr>
          <a:lstStyle/>
          <a:p>
            <a:endParaRPr lang="nl-NL" sz="160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80B065-6B67-4215-B4A6-262A1CFEE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" y="1092240"/>
            <a:ext cx="11512525" cy="56323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spcAft>
                <a:spcPts val="600"/>
              </a:spcAft>
            </a:pPr>
            <a:r>
              <a:rPr lang="nl-NL" sz="2000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2000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Deel 1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Bekijk de spelregels van de Hoos &amp; Hitte </a:t>
            </a:r>
            <a:r>
              <a:rPr lang="nl-NL" sz="2000" dirty="0" err="1"/>
              <a:t>Contest</a:t>
            </a:r>
            <a:r>
              <a:rPr lang="nl-NL" sz="2000" dirty="0"/>
              <a:t> 2019 op de website.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Ga op zoek naar informatie over klimaatadaptie en klimaatmitigatie in relatie tot de vrijetijdssector.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Geef een omschrijving van beide begrippen in relatie tot de vrijetijdssector. Doe dit zoveel mogelijk in eigen woorden maar maak gebruik van bronnen.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Pas de juiste bronverwijzing toe.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Ondersteun beide omschrijvingen met minimaal 3 voorbeelden (per begrip).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Doorloop het ABC van </a:t>
            </a:r>
            <a:r>
              <a:rPr lang="nl-NL" sz="2000" dirty="0" err="1"/>
              <a:t>imagineering</a:t>
            </a:r>
            <a:r>
              <a:rPr lang="nl-NL" sz="2000" dirty="0"/>
              <a:t> (zie volgende stappen).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Geef een heldere en uitgebreide probleemomschrijving (A)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Brainstorm over ideeën voor zowel klimaatadaptatie als klimaatmitigatie in relatie tot de vrijetijdsector. Voeg alle ideeën toe aan je verslag. (B)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Maak een top 3 van ideeën. (C)</a:t>
            </a:r>
          </a:p>
          <a:p>
            <a:pPr marL="171450" lvl="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Onderbouw voor ieder idee waarom dit een kansrijk en haalbaar idee is.</a:t>
            </a:r>
          </a:p>
          <a:p>
            <a:pPr marL="17145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De ideeën hoeven nog niet uitgebreid uitgewerkt te worden. </a:t>
            </a:r>
          </a:p>
          <a:p>
            <a:pPr marL="171450" indent="-171450" eaLnBrk="0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/>
              <a:t>Zet alle onderdelen in een net verslag incl. bronvermelding.</a:t>
            </a:r>
          </a:p>
        </p:txBody>
      </p:sp>
    </p:spTree>
    <p:extLst>
      <p:ext uri="{BB962C8B-B14F-4D97-AF65-F5344CB8AC3E}">
        <p14:creationId xmlns:p14="http://schemas.microsoft.com/office/powerpoint/2010/main" val="295347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7483D34-4A93-42FD-99C5-E84EFEE13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nl-NL" sz="4000">
                <a:solidFill>
                  <a:srgbClr val="FFFFFF"/>
                </a:solidFill>
              </a:rPr>
              <a:t>Groepsindeling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4C625B-112F-481E-8DCB-2B0A20CC9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1812388" cy="2693976"/>
          </a:xfrm>
        </p:spPr>
        <p:txBody>
          <a:bodyPr>
            <a:normAutofit/>
          </a:bodyPr>
          <a:lstStyle/>
          <a:p>
            <a:r>
              <a:rPr lang="nl-NL" sz="2000" b="1" dirty="0">
                <a:solidFill>
                  <a:srgbClr val="000000"/>
                </a:solidFill>
              </a:rPr>
              <a:t>Team Fix </a:t>
            </a:r>
            <a:r>
              <a:rPr lang="nl-NL" sz="2000" b="1" dirty="0" err="1">
                <a:solidFill>
                  <a:srgbClr val="000000"/>
                </a:solidFill>
              </a:rPr>
              <a:t>it</a:t>
            </a:r>
            <a:r>
              <a:rPr lang="nl-NL" sz="2000" b="1" dirty="0">
                <a:solidFill>
                  <a:srgbClr val="000000"/>
                </a:solidFill>
              </a:rPr>
              <a:t>!: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Noah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Huib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Isabel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Tom v L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Brian</a:t>
            </a:r>
          </a:p>
          <a:p>
            <a:pPr>
              <a:buFontTx/>
              <a:buChar char="-"/>
            </a:pPr>
            <a:endParaRPr lang="nl-NL" sz="2000" dirty="0">
              <a:solidFill>
                <a:srgbClr val="000000"/>
              </a:solidFill>
            </a:endParaRP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81B19739-989E-4CA9-A4CB-9F4894F111F9}"/>
              </a:ext>
            </a:extLst>
          </p:cNvPr>
          <p:cNvSpPr txBox="1">
            <a:spLocks/>
          </p:cNvSpPr>
          <p:nvPr/>
        </p:nvSpPr>
        <p:spPr>
          <a:xfrm>
            <a:off x="2991614" y="3088703"/>
            <a:ext cx="1812388" cy="269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b="1" dirty="0">
                <a:solidFill>
                  <a:srgbClr val="000000"/>
                </a:solidFill>
              </a:rPr>
              <a:t>Team S.P.V.E.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Dirk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Jurre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Jeroen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Bram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Sijmen</a:t>
            </a: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F21C6822-F5FF-448F-AFD6-4FBBDAB257B5}"/>
              </a:ext>
            </a:extLst>
          </p:cNvPr>
          <p:cNvSpPr txBox="1">
            <a:spLocks/>
          </p:cNvSpPr>
          <p:nvPr/>
        </p:nvSpPr>
        <p:spPr>
          <a:xfrm>
            <a:off x="5009097" y="3083091"/>
            <a:ext cx="2081020" cy="269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b="1" dirty="0">
                <a:solidFill>
                  <a:srgbClr val="000000"/>
                </a:solidFill>
              </a:rPr>
              <a:t>Team </a:t>
            </a:r>
            <a:r>
              <a:rPr lang="nl-NL" sz="2000" b="1" dirty="0" err="1">
                <a:solidFill>
                  <a:srgbClr val="000000"/>
                </a:solidFill>
              </a:rPr>
              <a:t>Flitzend</a:t>
            </a:r>
            <a:endParaRPr lang="nl-NL" sz="2000" b="1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Cleo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Blitz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Elise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Jochem</a:t>
            </a:r>
          </a:p>
          <a:p>
            <a:pPr>
              <a:buFontTx/>
              <a:buChar char="-"/>
            </a:pPr>
            <a:endParaRPr lang="nl-NL" sz="2000" dirty="0">
              <a:solidFill>
                <a:srgbClr val="000000"/>
              </a:solidFill>
            </a:endParaRP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9442F05B-FC8B-4AEB-BA4C-61E51CBDDD47}"/>
              </a:ext>
            </a:extLst>
          </p:cNvPr>
          <p:cNvSpPr txBox="1">
            <a:spLocks/>
          </p:cNvSpPr>
          <p:nvPr/>
        </p:nvSpPr>
        <p:spPr>
          <a:xfrm>
            <a:off x="7162452" y="3067101"/>
            <a:ext cx="1945147" cy="2693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b="1" dirty="0">
                <a:solidFill>
                  <a:srgbClr val="000000"/>
                </a:solidFill>
              </a:rPr>
              <a:t>Team </a:t>
            </a:r>
            <a:r>
              <a:rPr lang="nl-NL" sz="2000" b="1" dirty="0" err="1">
                <a:solidFill>
                  <a:srgbClr val="000000"/>
                </a:solidFill>
              </a:rPr>
              <a:t>Climate</a:t>
            </a:r>
            <a:r>
              <a:rPr lang="nl-NL" sz="2000" b="1" dirty="0">
                <a:solidFill>
                  <a:srgbClr val="000000"/>
                </a:solidFill>
              </a:rPr>
              <a:t> </a:t>
            </a:r>
            <a:r>
              <a:rPr lang="nl-NL" sz="2000" b="1" dirty="0" err="1">
                <a:solidFill>
                  <a:srgbClr val="000000"/>
                </a:solidFill>
              </a:rPr>
              <a:t>Changers</a:t>
            </a:r>
            <a:endParaRPr lang="nl-NL" sz="2000" b="1" dirty="0">
              <a:solidFill>
                <a:srgbClr val="000000"/>
              </a:solidFill>
            </a:endParaRP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Anne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Lieke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Tom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Hilde</a:t>
            </a:r>
          </a:p>
          <a:p>
            <a:pPr>
              <a:buFontTx/>
              <a:buChar char="-"/>
            </a:pPr>
            <a:r>
              <a:rPr lang="nl-NL" sz="2000" dirty="0">
                <a:solidFill>
                  <a:srgbClr val="000000"/>
                </a:solidFill>
              </a:rPr>
              <a:t>Sander</a:t>
            </a:r>
          </a:p>
        </p:txBody>
      </p:sp>
    </p:spTree>
    <p:extLst>
      <p:ext uri="{BB962C8B-B14F-4D97-AF65-F5344CB8AC3E}">
        <p14:creationId xmlns:p14="http://schemas.microsoft.com/office/powerpoint/2010/main" val="1025839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D9E6C33C-F7C8-43BE-85D6-E1C835A92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1760" y="412750"/>
            <a:ext cx="8400240" cy="603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err="1">
                <a:solidFill>
                  <a:srgbClr val="000000"/>
                </a:solidFill>
              </a:rPr>
              <a:t>Leerpad</a:t>
            </a:r>
            <a:endParaRPr lang="en-US" sz="2000" b="1" dirty="0">
              <a:solidFill>
                <a:srgbClr val="000000"/>
              </a:solidFill>
            </a:endParaRP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 err="1">
                <a:solidFill>
                  <a:srgbClr val="000000"/>
                </a:solidFill>
              </a:rPr>
              <a:t>Bekijk</a:t>
            </a:r>
            <a:r>
              <a:rPr lang="en-US" sz="2000" strike="sngStrike" dirty="0">
                <a:solidFill>
                  <a:srgbClr val="000000"/>
                </a:solidFill>
              </a:rPr>
              <a:t> de </a:t>
            </a:r>
            <a:r>
              <a:rPr lang="en-US" sz="2000" strike="sngStrike" dirty="0" err="1">
                <a:solidFill>
                  <a:srgbClr val="000000"/>
                </a:solidFill>
              </a:rPr>
              <a:t>spelregels</a:t>
            </a:r>
            <a:r>
              <a:rPr lang="en-US" sz="2000" strike="sngStrike" dirty="0">
                <a:solidFill>
                  <a:srgbClr val="000000"/>
                </a:solidFill>
              </a:rPr>
              <a:t> van de </a:t>
            </a:r>
            <a:r>
              <a:rPr lang="en-US" sz="2000" strike="sngStrike" dirty="0" err="1">
                <a:solidFill>
                  <a:srgbClr val="000000"/>
                </a:solidFill>
              </a:rPr>
              <a:t>Hoos</a:t>
            </a:r>
            <a:r>
              <a:rPr lang="en-US" sz="2000" strike="sngStrike" dirty="0">
                <a:solidFill>
                  <a:srgbClr val="000000"/>
                </a:solidFill>
              </a:rPr>
              <a:t> &amp; </a:t>
            </a:r>
            <a:r>
              <a:rPr lang="en-US" sz="2000" strike="sngStrike" dirty="0" err="1">
                <a:solidFill>
                  <a:srgbClr val="000000"/>
                </a:solidFill>
              </a:rPr>
              <a:t>Hitte</a:t>
            </a:r>
            <a:r>
              <a:rPr lang="en-US" sz="2000" strike="sngStrike" dirty="0">
                <a:solidFill>
                  <a:srgbClr val="000000"/>
                </a:solidFill>
              </a:rPr>
              <a:t> Contest 2019 op de website.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>
                <a:solidFill>
                  <a:srgbClr val="000000"/>
                </a:solidFill>
              </a:rPr>
              <a:t>Ga op </a:t>
            </a:r>
            <a:r>
              <a:rPr lang="en-US" sz="2000" strike="sngStrike" dirty="0" err="1">
                <a:solidFill>
                  <a:srgbClr val="000000"/>
                </a:solidFill>
              </a:rPr>
              <a:t>zoek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naar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informatie</a:t>
            </a:r>
            <a:r>
              <a:rPr lang="en-US" sz="2000" strike="sngStrike" dirty="0">
                <a:solidFill>
                  <a:srgbClr val="000000"/>
                </a:solidFill>
              </a:rPr>
              <a:t> over </a:t>
            </a:r>
            <a:r>
              <a:rPr lang="en-US" sz="2000" strike="sngStrike" dirty="0" err="1">
                <a:solidFill>
                  <a:srgbClr val="000000"/>
                </a:solidFill>
              </a:rPr>
              <a:t>klimaatadaptie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en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klimaatmitigatie</a:t>
            </a:r>
            <a:r>
              <a:rPr lang="en-US" sz="2000" strike="sngStrike" dirty="0">
                <a:solidFill>
                  <a:srgbClr val="000000"/>
                </a:solidFill>
              </a:rPr>
              <a:t> in </a:t>
            </a:r>
            <a:r>
              <a:rPr lang="en-US" sz="2000" strike="sngStrike" dirty="0" err="1">
                <a:solidFill>
                  <a:srgbClr val="000000"/>
                </a:solidFill>
              </a:rPr>
              <a:t>relatie</a:t>
            </a:r>
            <a:r>
              <a:rPr lang="en-US" sz="2000" strike="sngStrike" dirty="0">
                <a:solidFill>
                  <a:srgbClr val="000000"/>
                </a:solidFill>
              </a:rPr>
              <a:t> tot de </a:t>
            </a:r>
            <a:r>
              <a:rPr lang="en-US" sz="2000" strike="sngStrike" dirty="0" err="1">
                <a:solidFill>
                  <a:srgbClr val="000000"/>
                </a:solidFill>
              </a:rPr>
              <a:t>vrijetijdssector</a:t>
            </a:r>
            <a:r>
              <a:rPr lang="en-US" sz="2000" strike="sngStrike" dirty="0">
                <a:solidFill>
                  <a:srgbClr val="000000"/>
                </a:solidFill>
              </a:rPr>
              <a:t>.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 err="1">
                <a:solidFill>
                  <a:srgbClr val="000000"/>
                </a:solidFill>
              </a:rPr>
              <a:t>Geef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een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omschrijving</a:t>
            </a:r>
            <a:r>
              <a:rPr lang="en-US" sz="2000" strike="sngStrike" dirty="0">
                <a:solidFill>
                  <a:srgbClr val="000000"/>
                </a:solidFill>
              </a:rPr>
              <a:t> van </a:t>
            </a:r>
            <a:r>
              <a:rPr lang="en-US" sz="2000" strike="sngStrike" dirty="0" err="1">
                <a:solidFill>
                  <a:srgbClr val="000000"/>
                </a:solidFill>
              </a:rPr>
              <a:t>beide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begrippen</a:t>
            </a:r>
            <a:r>
              <a:rPr lang="en-US" sz="2000" strike="sngStrike" dirty="0">
                <a:solidFill>
                  <a:srgbClr val="000000"/>
                </a:solidFill>
              </a:rPr>
              <a:t> in </a:t>
            </a:r>
            <a:r>
              <a:rPr lang="en-US" sz="2000" strike="sngStrike" dirty="0" err="1">
                <a:solidFill>
                  <a:srgbClr val="000000"/>
                </a:solidFill>
              </a:rPr>
              <a:t>relatie</a:t>
            </a:r>
            <a:r>
              <a:rPr lang="en-US" sz="2000" strike="sngStrike" dirty="0">
                <a:solidFill>
                  <a:srgbClr val="000000"/>
                </a:solidFill>
              </a:rPr>
              <a:t> tot de </a:t>
            </a:r>
            <a:r>
              <a:rPr lang="en-US" sz="2000" strike="sngStrike" dirty="0" err="1">
                <a:solidFill>
                  <a:srgbClr val="000000"/>
                </a:solidFill>
              </a:rPr>
              <a:t>vrijetijdssector</a:t>
            </a:r>
            <a:r>
              <a:rPr lang="en-US" sz="2000" strike="sngStrike" dirty="0">
                <a:solidFill>
                  <a:srgbClr val="000000"/>
                </a:solidFill>
              </a:rPr>
              <a:t>. Doe </a:t>
            </a:r>
            <a:r>
              <a:rPr lang="en-US" sz="2000" strike="sngStrike" dirty="0" err="1">
                <a:solidFill>
                  <a:srgbClr val="000000"/>
                </a:solidFill>
              </a:rPr>
              <a:t>dit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zoveel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mogelijk</a:t>
            </a:r>
            <a:r>
              <a:rPr lang="en-US" sz="2000" strike="sngStrike" dirty="0">
                <a:solidFill>
                  <a:srgbClr val="000000"/>
                </a:solidFill>
              </a:rPr>
              <a:t> in eigen </a:t>
            </a:r>
            <a:r>
              <a:rPr lang="en-US" sz="2000" strike="sngStrike" dirty="0" err="1">
                <a:solidFill>
                  <a:srgbClr val="000000"/>
                </a:solidFill>
              </a:rPr>
              <a:t>woorden</a:t>
            </a:r>
            <a:r>
              <a:rPr lang="en-US" sz="2000" strike="sngStrike" dirty="0">
                <a:solidFill>
                  <a:srgbClr val="000000"/>
                </a:solidFill>
              </a:rPr>
              <a:t> maar </a:t>
            </a:r>
            <a:r>
              <a:rPr lang="en-US" sz="2000" strike="sngStrike" dirty="0" err="1">
                <a:solidFill>
                  <a:srgbClr val="000000"/>
                </a:solidFill>
              </a:rPr>
              <a:t>maak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gebruik</a:t>
            </a:r>
            <a:r>
              <a:rPr lang="en-US" sz="2000" strike="sngStrike" dirty="0">
                <a:solidFill>
                  <a:srgbClr val="000000"/>
                </a:solidFill>
              </a:rPr>
              <a:t> van </a:t>
            </a:r>
            <a:r>
              <a:rPr lang="en-US" sz="2000" strike="sngStrike" dirty="0" err="1">
                <a:solidFill>
                  <a:srgbClr val="000000"/>
                </a:solidFill>
              </a:rPr>
              <a:t>bronnen</a:t>
            </a:r>
            <a:r>
              <a:rPr lang="en-US" sz="2000" strike="sngStrike" dirty="0">
                <a:solidFill>
                  <a:srgbClr val="000000"/>
                </a:solidFill>
              </a:rPr>
              <a:t>.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>
                <a:solidFill>
                  <a:srgbClr val="000000"/>
                </a:solidFill>
              </a:rPr>
              <a:t>Pas de </a:t>
            </a:r>
            <a:r>
              <a:rPr lang="en-US" sz="2000" strike="sngStrike" dirty="0" err="1">
                <a:solidFill>
                  <a:srgbClr val="000000"/>
                </a:solidFill>
              </a:rPr>
              <a:t>juiste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bronverwijzing</a:t>
            </a:r>
            <a:r>
              <a:rPr lang="en-US" sz="2000" strike="sngStrike" dirty="0">
                <a:solidFill>
                  <a:srgbClr val="000000"/>
                </a:solidFill>
              </a:rPr>
              <a:t> toe.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 err="1">
                <a:solidFill>
                  <a:srgbClr val="000000"/>
                </a:solidFill>
              </a:rPr>
              <a:t>Ondersteun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beide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omschrijvingen</a:t>
            </a:r>
            <a:r>
              <a:rPr lang="en-US" sz="2000" strike="sngStrike" dirty="0">
                <a:solidFill>
                  <a:srgbClr val="000000"/>
                </a:solidFill>
              </a:rPr>
              <a:t> met </a:t>
            </a:r>
            <a:r>
              <a:rPr lang="en-US" sz="2000" strike="sngStrike" dirty="0" err="1">
                <a:solidFill>
                  <a:srgbClr val="000000"/>
                </a:solidFill>
              </a:rPr>
              <a:t>minimaal</a:t>
            </a:r>
            <a:r>
              <a:rPr lang="en-US" sz="2000" strike="sngStrike" dirty="0">
                <a:solidFill>
                  <a:srgbClr val="000000"/>
                </a:solidFill>
              </a:rPr>
              <a:t> 3 </a:t>
            </a:r>
            <a:r>
              <a:rPr lang="en-US" sz="2000" strike="sngStrike" dirty="0" err="1">
                <a:solidFill>
                  <a:srgbClr val="000000"/>
                </a:solidFill>
              </a:rPr>
              <a:t>voorbeelden</a:t>
            </a:r>
            <a:r>
              <a:rPr lang="en-US" sz="2000" strike="sngStrike" dirty="0">
                <a:solidFill>
                  <a:srgbClr val="000000"/>
                </a:solidFill>
              </a:rPr>
              <a:t> (per begrip).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 err="1">
                <a:solidFill>
                  <a:srgbClr val="000000"/>
                </a:solidFill>
              </a:rPr>
              <a:t>Doorloop</a:t>
            </a:r>
            <a:r>
              <a:rPr lang="en-US" sz="2000" strike="sngStrike" dirty="0">
                <a:solidFill>
                  <a:srgbClr val="000000"/>
                </a:solidFill>
              </a:rPr>
              <a:t> het ABC van </a:t>
            </a:r>
            <a:r>
              <a:rPr lang="en-US" sz="2000" strike="sngStrike" dirty="0" err="1">
                <a:solidFill>
                  <a:srgbClr val="000000"/>
                </a:solidFill>
              </a:rPr>
              <a:t>imagineering</a:t>
            </a:r>
            <a:r>
              <a:rPr lang="en-US" sz="2000" strike="sngStrike" dirty="0">
                <a:solidFill>
                  <a:srgbClr val="000000"/>
                </a:solidFill>
              </a:rPr>
              <a:t> (</a:t>
            </a:r>
            <a:r>
              <a:rPr lang="en-US" sz="2000" strike="sngStrike" dirty="0" err="1">
                <a:solidFill>
                  <a:srgbClr val="000000"/>
                </a:solidFill>
              </a:rPr>
              <a:t>zie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volgende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stappen</a:t>
            </a:r>
            <a:r>
              <a:rPr lang="en-US" sz="2000" strike="sngStrike" dirty="0">
                <a:solidFill>
                  <a:srgbClr val="000000"/>
                </a:solidFill>
              </a:rPr>
              <a:t>).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 err="1">
                <a:solidFill>
                  <a:srgbClr val="000000"/>
                </a:solidFill>
              </a:rPr>
              <a:t>Geef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een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heldere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en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uitgebreide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probleemomschrijving</a:t>
            </a:r>
            <a:r>
              <a:rPr lang="en-US" sz="2000" strike="sngStrike" dirty="0">
                <a:solidFill>
                  <a:srgbClr val="000000"/>
                </a:solidFill>
              </a:rPr>
              <a:t> (A)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>
                <a:solidFill>
                  <a:srgbClr val="000000"/>
                </a:solidFill>
              </a:rPr>
              <a:t>Brainstorm over </a:t>
            </a:r>
            <a:r>
              <a:rPr lang="en-US" sz="2000" strike="sngStrike" dirty="0" err="1">
                <a:solidFill>
                  <a:srgbClr val="000000"/>
                </a:solidFill>
              </a:rPr>
              <a:t>ideeën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voor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zowel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klimaatadaptatie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als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klimaatmitigatie</a:t>
            </a:r>
            <a:r>
              <a:rPr lang="en-US" sz="2000" strike="sngStrike" dirty="0">
                <a:solidFill>
                  <a:srgbClr val="000000"/>
                </a:solidFill>
              </a:rPr>
              <a:t> in </a:t>
            </a:r>
            <a:r>
              <a:rPr lang="en-US" sz="2000" strike="sngStrike" dirty="0" err="1">
                <a:solidFill>
                  <a:srgbClr val="000000"/>
                </a:solidFill>
              </a:rPr>
              <a:t>relatie</a:t>
            </a:r>
            <a:r>
              <a:rPr lang="en-US" sz="2000" strike="sngStrike" dirty="0">
                <a:solidFill>
                  <a:srgbClr val="000000"/>
                </a:solidFill>
              </a:rPr>
              <a:t> tot de </a:t>
            </a:r>
            <a:r>
              <a:rPr lang="en-US" sz="2000" strike="sngStrike" dirty="0" err="1">
                <a:solidFill>
                  <a:srgbClr val="000000"/>
                </a:solidFill>
              </a:rPr>
              <a:t>vrijetijdsector</a:t>
            </a:r>
            <a:r>
              <a:rPr lang="en-US" sz="2000" strike="sngStrike" dirty="0">
                <a:solidFill>
                  <a:srgbClr val="000000"/>
                </a:solidFill>
              </a:rPr>
              <a:t>. </a:t>
            </a:r>
            <a:r>
              <a:rPr lang="en-US" sz="2000" strike="sngStrike" dirty="0" err="1">
                <a:solidFill>
                  <a:srgbClr val="000000"/>
                </a:solidFill>
              </a:rPr>
              <a:t>Voeg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alle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ideeën</a:t>
            </a:r>
            <a:r>
              <a:rPr lang="en-US" sz="2000" strike="sngStrike" dirty="0">
                <a:solidFill>
                  <a:srgbClr val="000000"/>
                </a:solidFill>
              </a:rPr>
              <a:t> toe </a:t>
            </a:r>
            <a:r>
              <a:rPr lang="en-US" sz="2000" strike="sngStrike" dirty="0" err="1">
                <a:solidFill>
                  <a:srgbClr val="000000"/>
                </a:solidFill>
              </a:rPr>
              <a:t>aan</a:t>
            </a:r>
            <a:r>
              <a:rPr lang="en-US" sz="2000" strike="sngStrike" dirty="0">
                <a:solidFill>
                  <a:srgbClr val="000000"/>
                </a:solidFill>
              </a:rPr>
              <a:t> je </a:t>
            </a:r>
            <a:r>
              <a:rPr lang="en-US" sz="2000" strike="sngStrike" dirty="0" err="1">
                <a:solidFill>
                  <a:srgbClr val="000000"/>
                </a:solidFill>
              </a:rPr>
              <a:t>verslag</a:t>
            </a:r>
            <a:r>
              <a:rPr lang="en-US" sz="2000" strike="sngStrike" dirty="0">
                <a:solidFill>
                  <a:srgbClr val="000000"/>
                </a:solidFill>
              </a:rPr>
              <a:t>. (B)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 err="1">
                <a:solidFill>
                  <a:srgbClr val="000000"/>
                </a:solidFill>
              </a:rPr>
              <a:t>Maak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een</a:t>
            </a:r>
            <a:r>
              <a:rPr lang="en-US" sz="2000" strike="sngStrike" dirty="0">
                <a:solidFill>
                  <a:srgbClr val="000000"/>
                </a:solidFill>
              </a:rPr>
              <a:t> top 3 van </a:t>
            </a:r>
            <a:r>
              <a:rPr lang="en-US" sz="2000" strike="sngStrike" dirty="0" err="1">
                <a:solidFill>
                  <a:srgbClr val="000000"/>
                </a:solidFill>
              </a:rPr>
              <a:t>ideeën</a:t>
            </a:r>
            <a:r>
              <a:rPr lang="en-US" sz="2000" strike="sngStrike" dirty="0">
                <a:solidFill>
                  <a:srgbClr val="000000"/>
                </a:solidFill>
              </a:rPr>
              <a:t>. (C)</a:t>
            </a:r>
          </a:p>
          <a:p>
            <a:pPr marL="171450" lvl="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 err="1">
                <a:solidFill>
                  <a:srgbClr val="000000"/>
                </a:solidFill>
              </a:rPr>
              <a:t>Onderbouw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voor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ieder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idee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waarom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dit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een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kansrijk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en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haalbaar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idee</a:t>
            </a:r>
            <a:r>
              <a:rPr lang="en-US" sz="2000" strike="sngStrike" dirty="0">
                <a:solidFill>
                  <a:srgbClr val="000000"/>
                </a:solidFill>
              </a:rPr>
              <a:t> is.</a:t>
            </a:r>
          </a:p>
          <a:p>
            <a:pPr marL="1714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>
                <a:solidFill>
                  <a:srgbClr val="000000"/>
                </a:solidFill>
              </a:rPr>
              <a:t>De </a:t>
            </a:r>
            <a:r>
              <a:rPr lang="en-US" sz="2000" strike="sngStrike" dirty="0" err="1">
                <a:solidFill>
                  <a:srgbClr val="000000"/>
                </a:solidFill>
              </a:rPr>
              <a:t>ideeën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hoeven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nog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niet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uitgebreid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uitgewerkt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te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worden</a:t>
            </a:r>
            <a:r>
              <a:rPr lang="en-US" sz="2000" strike="sngStrike" dirty="0">
                <a:solidFill>
                  <a:srgbClr val="000000"/>
                </a:solidFill>
              </a:rPr>
              <a:t>. </a:t>
            </a:r>
          </a:p>
          <a:p>
            <a:pPr marL="17145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strike="sngStrike" dirty="0" err="1">
                <a:solidFill>
                  <a:srgbClr val="000000"/>
                </a:solidFill>
              </a:rPr>
              <a:t>Zet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alle</a:t>
            </a:r>
            <a:r>
              <a:rPr lang="en-US" sz="2000" strike="sngStrike" dirty="0">
                <a:solidFill>
                  <a:srgbClr val="000000"/>
                </a:solidFill>
              </a:rPr>
              <a:t> </a:t>
            </a:r>
            <a:r>
              <a:rPr lang="en-US" sz="2000" strike="sngStrike" dirty="0" err="1">
                <a:solidFill>
                  <a:srgbClr val="000000"/>
                </a:solidFill>
              </a:rPr>
              <a:t>onderdelen</a:t>
            </a:r>
            <a:r>
              <a:rPr lang="en-US" sz="2000" strike="sngStrike" dirty="0">
                <a:solidFill>
                  <a:srgbClr val="000000"/>
                </a:solidFill>
              </a:rPr>
              <a:t> in </a:t>
            </a:r>
            <a:r>
              <a:rPr lang="en-US" sz="2000" strike="sngStrike" dirty="0" err="1">
                <a:solidFill>
                  <a:srgbClr val="000000"/>
                </a:solidFill>
              </a:rPr>
              <a:t>een</a:t>
            </a:r>
            <a:r>
              <a:rPr lang="en-US" sz="2000" strike="sngStrike" dirty="0">
                <a:solidFill>
                  <a:srgbClr val="000000"/>
                </a:solidFill>
              </a:rPr>
              <a:t> net </a:t>
            </a:r>
            <a:r>
              <a:rPr lang="en-US" sz="2000" strike="sngStrike" dirty="0" err="1">
                <a:solidFill>
                  <a:srgbClr val="000000"/>
                </a:solidFill>
              </a:rPr>
              <a:t>verslag</a:t>
            </a:r>
            <a:r>
              <a:rPr lang="en-US" sz="2000" strike="sngStrike" dirty="0">
                <a:solidFill>
                  <a:srgbClr val="000000"/>
                </a:solidFill>
              </a:rPr>
              <a:t> incl. </a:t>
            </a:r>
            <a:r>
              <a:rPr lang="en-US" sz="2000" strike="sngStrike" dirty="0" err="1">
                <a:solidFill>
                  <a:srgbClr val="000000"/>
                </a:solidFill>
              </a:rPr>
              <a:t>bronvermelding</a:t>
            </a:r>
            <a:r>
              <a:rPr lang="en-US" sz="2000" strike="sngStrike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7827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E177E606-8038-4877-AD81-1FB3F73C53EA}"/>
              </a:ext>
            </a:extLst>
          </p:cNvPr>
          <p:cNvSpPr/>
          <p:nvPr/>
        </p:nvSpPr>
        <p:spPr>
          <a:xfrm>
            <a:off x="172278" y="140010"/>
            <a:ext cx="1082702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nl-NL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Deel 2</a:t>
            </a:r>
          </a:p>
          <a:p>
            <a:pPr eaLnBrk="0" hangingPunct="0"/>
            <a:endParaRPr lang="nl-NL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lvl="0" indent="-171450" eaLnBrk="0" hangingPunct="0">
              <a:buFont typeface="Arial" panose="020B0604020202020204" pitchFamily="34" charset="0"/>
              <a:buChar char="•"/>
            </a:pPr>
            <a:r>
              <a:rPr lang="nl-NL" dirty="0"/>
              <a:t>Bekijk nogmaals de spelregels van de Hoos &amp; Hitte </a:t>
            </a:r>
            <a:r>
              <a:rPr lang="nl-NL" dirty="0" err="1"/>
              <a:t>Contest</a:t>
            </a:r>
            <a:r>
              <a:rPr lang="nl-NL" dirty="0"/>
              <a:t> 2019 op de website.</a:t>
            </a:r>
          </a:p>
          <a:p>
            <a:pPr marL="171450" lvl="0" indent="-171450" eaLnBrk="0" hangingPunct="0">
              <a:buFont typeface="Arial" panose="020B0604020202020204" pitchFamily="34" charset="0"/>
              <a:buChar char="•"/>
            </a:pPr>
            <a:r>
              <a:rPr lang="nl-NL" dirty="0"/>
              <a:t>Organiseer een sessie met je groepje waarin jullie jullie uiteindelijke idee kiezen.</a:t>
            </a:r>
          </a:p>
          <a:p>
            <a:pPr marL="171450" lvl="0" indent="-171450" eaLnBrk="0" hangingPunct="0">
              <a:buFont typeface="Arial" panose="020B0604020202020204" pitchFamily="34" charset="0"/>
              <a:buChar char="•"/>
            </a:pPr>
            <a:r>
              <a:rPr lang="nl-NL" dirty="0"/>
              <a:t>Doe dit door ieder idee uit te werken op onderstaande punten: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dirty="0"/>
              <a:t>Potentie: wat zijn de sterke punten en mogelijkheden?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dirty="0"/>
              <a:t>Effort: welke inspanning kost het om het concept te realiseren?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dirty="0"/>
              <a:t>Risico: wat zijn de zwakke punten, wat kan er misgaan?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dirty="0"/>
              <a:t>Gevoel: waarom loop je warm voor dit idee?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dirty="0"/>
              <a:t>Sector: wat is de meerwaarde van het idee </a:t>
            </a:r>
            <a:r>
              <a:rPr lang="nl-NL" dirty="0" err="1"/>
              <a:t>mbt</a:t>
            </a:r>
            <a:r>
              <a:rPr lang="nl-NL" dirty="0"/>
              <a:t> de </a:t>
            </a:r>
            <a:r>
              <a:rPr lang="nl-NL" dirty="0" err="1"/>
              <a:t>leisuresector</a:t>
            </a:r>
            <a:r>
              <a:rPr lang="nl-NL" dirty="0"/>
              <a:t>?</a:t>
            </a:r>
          </a:p>
          <a:p>
            <a:pPr marL="171450" lvl="0" indent="-171450" eaLnBrk="0" hangingPunct="0">
              <a:buFont typeface="Wingdings" panose="05000000000000000000" pitchFamily="2" charset="2"/>
              <a:buChar char="q"/>
            </a:pPr>
            <a:r>
              <a:rPr lang="nl-NL" dirty="0"/>
              <a:t>Context: Wat is de meerwaarde van dit idee </a:t>
            </a:r>
            <a:r>
              <a:rPr lang="nl-NL" dirty="0" err="1"/>
              <a:t>mbt</a:t>
            </a:r>
            <a:r>
              <a:rPr lang="nl-NL" dirty="0"/>
              <a:t> de begrippen klimaatadaptatie en klimaatmitigatie?</a:t>
            </a:r>
          </a:p>
          <a:p>
            <a:pPr marL="171450" lvl="0" indent="-171450" eaLnBrk="0" hangingPunct="0">
              <a:buFont typeface="Arial" panose="020B0604020202020204" pitchFamily="34" charset="0"/>
              <a:buChar char="•"/>
            </a:pPr>
            <a:r>
              <a:rPr lang="nl-NL" dirty="0"/>
              <a:t>Maak gezamenlijk een keuze voor het idee dat jullie gaan uitwerken. Houd hierbij rekening met de spelregels van de </a:t>
            </a:r>
            <a:r>
              <a:rPr lang="nl-NL" dirty="0" err="1"/>
              <a:t>contest</a:t>
            </a:r>
            <a:r>
              <a:rPr lang="nl-NL" dirty="0"/>
              <a:t>.</a:t>
            </a:r>
          </a:p>
          <a:p>
            <a:pPr marL="171450" lvl="0" indent="-171450" eaLnBrk="0" hangingPunct="0">
              <a:buFont typeface="Arial" panose="020B0604020202020204" pitchFamily="34" charset="0"/>
              <a:buChar char="•"/>
            </a:pPr>
            <a:r>
              <a:rPr lang="nl-NL" dirty="0"/>
              <a:t>Benoem de doelstelling van jullie voorstel / idee.</a:t>
            </a:r>
          </a:p>
          <a:p>
            <a:pPr marL="171450" lvl="0" indent="-171450" eaLnBrk="0" hangingPunct="0">
              <a:buFont typeface="Arial" panose="020B0604020202020204" pitchFamily="34" charset="0"/>
              <a:buChar char="•"/>
            </a:pPr>
            <a:r>
              <a:rPr lang="nl-NL" dirty="0"/>
              <a:t>Bedenk een passend concept en licht dit toe.</a:t>
            </a:r>
          </a:p>
          <a:p>
            <a:pPr marL="171450" lvl="0" indent="-171450" eaLnBrk="0" hangingPunct="0">
              <a:buFont typeface="Arial" panose="020B0604020202020204" pitchFamily="34" charset="0"/>
              <a:buChar char="•"/>
            </a:pPr>
            <a:r>
              <a:rPr lang="nl-NL" dirty="0"/>
              <a:t>Werk gezamenlijk het idee / concept uit tot een concreet voorstel. De manier waarop je het idee uitwerkt mogen jullie zelf kiezen zolang het maar een duidelijk, representatief en professioneel product oplevert.</a:t>
            </a:r>
          </a:p>
          <a:p>
            <a:pPr marL="171450" lvl="0" indent="-171450" eaLnBrk="0" hangingPunct="0">
              <a:buFont typeface="Arial" panose="020B0604020202020204" pitchFamily="34" charset="0"/>
              <a:buChar char="•"/>
            </a:pPr>
            <a:r>
              <a:rPr lang="nl-NL" dirty="0"/>
              <a:t>Benoem duidelijk de kracht van jullie idee.</a:t>
            </a:r>
          </a:p>
        </p:txBody>
      </p:sp>
    </p:spTree>
    <p:extLst>
      <p:ext uri="{BB962C8B-B14F-4D97-AF65-F5344CB8AC3E}">
        <p14:creationId xmlns:p14="http://schemas.microsoft.com/office/powerpoint/2010/main" val="3801744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565</Words>
  <Application>Microsoft Office PowerPoint</Application>
  <PresentationFormat>Breedbeeld</PresentationFormat>
  <Paragraphs>67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Hitte en hoos </vt:lpstr>
      <vt:lpstr>Groepsindeling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Hitte en hoos </dc:title>
  <dc:creator>Machiel Huizer</dc:creator>
  <cp:lastModifiedBy>Machiel Huizer</cp:lastModifiedBy>
  <cp:revision>5</cp:revision>
  <dcterms:created xsi:type="dcterms:W3CDTF">2020-01-06T09:34:03Z</dcterms:created>
  <dcterms:modified xsi:type="dcterms:W3CDTF">2020-01-06T10:50:49Z</dcterms:modified>
</cp:coreProperties>
</file>